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73" r:id="rId5"/>
    <p:sldId id="264" r:id="rId6"/>
    <p:sldId id="266" r:id="rId7"/>
    <p:sldId id="265" r:id="rId8"/>
    <p:sldId id="281" r:id="rId9"/>
    <p:sldId id="269" r:id="rId10"/>
    <p:sldId id="271" r:id="rId11"/>
    <p:sldId id="279" r:id="rId12"/>
    <p:sldId id="280" r:id="rId13"/>
    <p:sldId id="278" r:id="rId14"/>
    <p:sldId id="282" r:id="rId15"/>
    <p:sldId id="270" r:id="rId16"/>
    <p:sldId id="272" r:id="rId17"/>
    <p:sldId id="275" r:id="rId18"/>
    <p:sldId id="274" r:id="rId19"/>
    <p:sldId id="276" r:id="rId2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3" d="100"/>
          <a:sy n="93" d="100"/>
        </p:scale>
        <p:origin x="1188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AN EDUARDO CONSEJO PRIETO" userId="d1be0a3c98be9661" providerId="LiveId" clId="{30920AEC-3000-4ECD-86FD-A46F1D33F00A}"/>
    <pc:docChg chg="delSld modSld">
      <pc:chgData name="JULIAN EDUARDO CONSEJO PRIETO" userId="d1be0a3c98be9661" providerId="LiveId" clId="{30920AEC-3000-4ECD-86FD-A46F1D33F00A}" dt="2026-03-27T09:00:57.298" v="38" actId="1076"/>
      <pc:docMkLst>
        <pc:docMk/>
      </pc:docMkLst>
      <pc:sldChg chg="modSp mod">
        <pc:chgData name="JULIAN EDUARDO CONSEJO PRIETO" userId="d1be0a3c98be9661" providerId="LiveId" clId="{30920AEC-3000-4ECD-86FD-A46F1D33F00A}" dt="2026-03-27T09:00:07.427" v="35" actId="27107"/>
        <pc:sldMkLst>
          <pc:docMk/>
          <pc:sldMk cId="897638173" sldId="269"/>
        </pc:sldMkLst>
        <pc:spChg chg="mod">
          <ac:chgData name="JULIAN EDUARDO CONSEJO PRIETO" userId="d1be0a3c98be9661" providerId="LiveId" clId="{30920AEC-3000-4ECD-86FD-A46F1D33F00A}" dt="2026-03-27T09:00:07.427" v="35" actId="27107"/>
          <ac:spMkLst>
            <pc:docMk/>
            <pc:sldMk cId="897638173" sldId="269"/>
            <ac:spMk id="3" creationId="{0A648CCD-81F3-A48B-F787-8E38A33A2C0E}"/>
          </ac:spMkLst>
        </pc:spChg>
      </pc:sldChg>
      <pc:sldChg chg="modSp mod">
        <pc:chgData name="JULIAN EDUARDO CONSEJO PRIETO" userId="d1be0a3c98be9661" providerId="LiveId" clId="{30920AEC-3000-4ECD-86FD-A46F1D33F00A}" dt="2026-03-27T09:00:57.298" v="38" actId="1076"/>
        <pc:sldMkLst>
          <pc:docMk/>
          <pc:sldMk cId="1240783435" sldId="270"/>
        </pc:sldMkLst>
        <pc:spChg chg="mod">
          <ac:chgData name="JULIAN EDUARDO CONSEJO PRIETO" userId="d1be0a3c98be9661" providerId="LiveId" clId="{30920AEC-3000-4ECD-86FD-A46F1D33F00A}" dt="2026-03-27T09:00:57.298" v="38" actId="1076"/>
          <ac:spMkLst>
            <pc:docMk/>
            <pc:sldMk cId="1240783435" sldId="270"/>
            <ac:spMk id="3" creationId="{9578DECC-71EF-6BDA-C84A-F747B503F67A}"/>
          </ac:spMkLst>
        </pc:spChg>
      </pc:sldChg>
      <pc:sldChg chg="modSp mod">
        <pc:chgData name="JULIAN EDUARDO CONSEJO PRIETO" userId="d1be0a3c98be9661" providerId="LiveId" clId="{30920AEC-3000-4ECD-86FD-A46F1D33F00A}" dt="2026-03-27T09:00:27.625" v="36" actId="1076"/>
        <pc:sldMkLst>
          <pc:docMk/>
          <pc:sldMk cId="19068828" sldId="271"/>
        </pc:sldMkLst>
        <pc:spChg chg="mod">
          <ac:chgData name="JULIAN EDUARDO CONSEJO PRIETO" userId="d1be0a3c98be9661" providerId="LiveId" clId="{30920AEC-3000-4ECD-86FD-A46F1D33F00A}" dt="2026-03-27T09:00:27.625" v="36" actId="1076"/>
          <ac:spMkLst>
            <pc:docMk/>
            <pc:sldMk cId="19068828" sldId="271"/>
            <ac:spMk id="3" creationId="{21750D11-7BE8-1E6A-5201-F3354BAF92C5}"/>
          </ac:spMkLst>
        </pc:spChg>
      </pc:sldChg>
      <pc:sldChg chg="del">
        <pc:chgData name="JULIAN EDUARDO CONSEJO PRIETO" userId="d1be0a3c98be9661" providerId="LiveId" clId="{30920AEC-3000-4ECD-86FD-A46F1D33F00A}" dt="2026-03-27T08:57:25.340" v="1" actId="2696"/>
        <pc:sldMkLst>
          <pc:docMk/>
          <pc:sldMk cId="4240903001" sldId="277"/>
        </pc:sldMkLst>
      </pc:sldChg>
      <pc:sldChg chg="modSp mod">
        <pc:chgData name="JULIAN EDUARDO CONSEJO PRIETO" userId="d1be0a3c98be9661" providerId="LiveId" clId="{30920AEC-3000-4ECD-86FD-A46F1D33F00A}" dt="2026-03-27T08:57:34.820" v="17" actId="20577"/>
        <pc:sldMkLst>
          <pc:docMk/>
          <pc:sldMk cId="3196624512" sldId="278"/>
        </pc:sldMkLst>
        <pc:spChg chg="mod">
          <ac:chgData name="JULIAN EDUARDO CONSEJO PRIETO" userId="d1be0a3c98be9661" providerId="LiveId" clId="{30920AEC-3000-4ECD-86FD-A46F1D33F00A}" dt="2026-03-27T08:57:34.820" v="17" actId="20577"/>
          <ac:spMkLst>
            <pc:docMk/>
            <pc:sldMk cId="3196624512" sldId="278"/>
            <ac:spMk id="3" creationId="{D899FA2A-5A14-6E0D-2BA3-E2C57492EA5E}"/>
          </ac:spMkLst>
        </pc:spChg>
      </pc:sldChg>
      <pc:sldChg chg="modSp mod">
        <pc:chgData name="JULIAN EDUARDO CONSEJO PRIETO" userId="d1be0a3c98be9661" providerId="LiveId" clId="{30920AEC-3000-4ECD-86FD-A46F1D33F00A}" dt="2026-03-27T09:00:36.440" v="37" actId="1076"/>
        <pc:sldMkLst>
          <pc:docMk/>
          <pc:sldMk cId="4192967024" sldId="279"/>
        </pc:sldMkLst>
        <pc:spChg chg="mod">
          <ac:chgData name="JULIAN EDUARDO CONSEJO PRIETO" userId="d1be0a3c98be9661" providerId="LiveId" clId="{30920AEC-3000-4ECD-86FD-A46F1D33F00A}" dt="2026-03-27T09:00:36.440" v="37" actId="1076"/>
          <ac:spMkLst>
            <pc:docMk/>
            <pc:sldMk cId="4192967024" sldId="279"/>
            <ac:spMk id="3" creationId="{43156C14-1CE7-25EC-425F-6117B3BF7BED}"/>
          </ac:spMkLst>
        </pc:spChg>
      </pc:sldChg>
      <pc:sldChg chg="modSp mod">
        <pc:chgData name="JULIAN EDUARDO CONSEJO PRIETO" userId="d1be0a3c98be9661" providerId="LiveId" clId="{30920AEC-3000-4ECD-86FD-A46F1D33F00A}" dt="2026-03-27T08:57:41.879" v="33" actId="20577"/>
        <pc:sldMkLst>
          <pc:docMk/>
          <pc:sldMk cId="1234919677" sldId="282"/>
        </pc:sldMkLst>
        <pc:spChg chg="mod">
          <ac:chgData name="JULIAN EDUARDO CONSEJO PRIETO" userId="d1be0a3c98be9661" providerId="LiveId" clId="{30920AEC-3000-4ECD-86FD-A46F1D33F00A}" dt="2026-03-27T08:57:41.879" v="33" actId="20577"/>
          <ac:spMkLst>
            <pc:docMk/>
            <pc:sldMk cId="1234919677" sldId="282"/>
            <ac:spMk id="3" creationId="{E0162932-D61D-82F8-24F1-3BAB71BD3630}"/>
          </ac:spMkLst>
        </pc:spChg>
      </pc:sldChg>
      <pc:sldChg chg="del">
        <pc:chgData name="JULIAN EDUARDO CONSEJO PRIETO" userId="d1be0a3c98be9661" providerId="LiveId" clId="{30920AEC-3000-4ECD-86FD-A46F1D33F00A}" dt="2026-03-27T08:58:07.590" v="34" actId="2696"/>
        <pc:sldMkLst>
          <pc:docMk/>
          <pc:sldMk cId="360435379" sldId="283"/>
        </pc:sldMkLst>
      </pc:sldChg>
      <pc:sldChg chg="del">
        <pc:chgData name="JULIAN EDUARDO CONSEJO PRIETO" userId="d1be0a3c98be9661" providerId="LiveId" clId="{30920AEC-3000-4ECD-86FD-A46F1D33F00A}" dt="2026-03-27T08:56:47.119" v="0" actId="2696"/>
        <pc:sldMkLst>
          <pc:docMk/>
          <pc:sldMk cId="1125592986" sldId="28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A3CFCC-7CB9-19DE-2A44-4401A1B18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F505629-2183-2D35-3BC7-352344BFE7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1412A5-F213-7CA7-D48F-03FCD1317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6C2D4-1F90-496D-A9DF-C8D9F86A9026}" type="datetimeFigureOut">
              <a:rPr lang="es-ES" smtClean="0"/>
              <a:t>27/03/2026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E800DE-4354-9BDF-B0E8-C1F0CAB0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702439-6029-911F-6935-97341A12F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96E13-68AA-4B1E-9867-62AA8ABBF6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399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C7E74B-CFBA-FA86-302E-B9ACA91D5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6FDBADA-9835-D3F5-EE7B-2A7E337215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C4CE96-CE30-5AEF-12E4-B6FEF3A51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6C2D4-1F90-496D-A9DF-C8D9F86A9026}" type="datetimeFigureOut">
              <a:rPr lang="es-ES" smtClean="0"/>
              <a:t>27/03/2026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20FD88-EF2E-1140-BA0C-4BE0F87A9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1E922FA-C17D-2E4D-EAED-F91F47D96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96E13-68AA-4B1E-9867-62AA8ABBF6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9018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2BEA321-09B5-3EC1-F09A-D488475908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6CCE159-9841-8714-FE78-FEA4CB24C1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DD8430A-25BE-5CC7-2959-1A2182194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6C2D4-1F90-496D-A9DF-C8D9F86A9026}" type="datetimeFigureOut">
              <a:rPr lang="es-ES" smtClean="0"/>
              <a:t>27/03/2026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FF61B2-C55D-FDE0-0B60-5496A3977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4B16AB6-3144-1C28-E8F8-B17C6A5B4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96E13-68AA-4B1E-9867-62AA8ABBF6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9542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FBFE1F-B428-E423-2025-7BA546261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423C10-219E-3325-1AA2-51D275C585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17F11A2-5B16-EB54-EB61-A28B9A391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6C2D4-1F90-496D-A9DF-C8D9F86A9026}" type="datetimeFigureOut">
              <a:rPr lang="es-ES" smtClean="0"/>
              <a:t>27/03/2026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11FB92-9633-27BF-DCF6-6D2BE04D4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EC7798E-AF33-2DDC-9396-A929ABA67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96E13-68AA-4B1E-9867-62AA8ABBF6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0925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ED5C8E-64A8-41A4-5C1A-872B7076C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4B767D0-E676-8EA1-8EED-5EAC9EC6A1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E6E1A4A-0D82-909F-F318-5E8676968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6C2D4-1F90-496D-A9DF-C8D9F86A9026}" type="datetimeFigureOut">
              <a:rPr lang="es-ES" smtClean="0"/>
              <a:t>27/03/2026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7E22290-34E0-8954-8980-FA547207F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4B4FDD-6B49-BD7B-6E71-0C10002D1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96E13-68AA-4B1E-9867-62AA8ABBF6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6182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F32224-6BD3-BB8E-4196-0296F3686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3F0CEE3-15C9-5CD5-D4E5-8C6018FF6D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051C88E-8D9C-7BF8-7F2D-C882621E4A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B7FD761-2B52-FC45-55AF-6D680E950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6C2D4-1F90-496D-A9DF-C8D9F86A9026}" type="datetimeFigureOut">
              <a:rPr lang="es-ES" smtClean="0"/>
              <a:t>27/03/2026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A52F903-64A0-E942-8428-E11F56F5C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6CA9538-AF5C-E510-23D5-4A550B43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96E13-68AA-4B1E-9867-62AA8ABBF6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5813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91595C-2A01-A09D-2C34-1B1883896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3575B36-3DC4-D364-C0AF-5C7B0405C4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261CEAE-BFEB-56D0-559B-C51697FF1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5903E4A-FDB4-CF4C-8434-0A21C4A05E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2758A93-7A5C-D046-4B24-F11C9102B4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C83E19D-F339-69E2-1A73-067A71C9E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6C2D4-1F90-496D-A9DF-C8D9F86A9026}" type="datetimeFigureOut">
              <a:rPr lang="es-ES" smtClean="0"/>
              <a:t>27/03/2026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B7B0A21-C2FF-DB6A-30ED-63CF63008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D8AE2C8-4BCC-705A-3363-AAFD50718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96E13-68AA-4B1E-9867-62AA8ABBF6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9541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05B889-36B6-AB71-A84C-130479F84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7D53EE7-D1ED-93B2-6A26-AA8D1A4E2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6C2D4-1F90-496D-A9DF-C8D9F86A9026}" type="datetimeFigureOut">
              <a:rPr lang="es-ES" smtClean="0"/>
              <a:t>27/03/2026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72DC80F-27BF-ACC6-11D4-A86614635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263CDC2-B153-12BD-D836-5FB36B826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96E13-68AA-4B1E-9867-62AA8ABBF6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1529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AF747BC-3038-D812-199E-9D8D20DDC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6C2D4-1F90-496D-A9DF-C8D9F86A9026}" type="datetimeFigureOut">
              <a:rPr lang="es-ES" smtClean="0"/>
              <a:t>27/03/2026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5943FB3-FC4C-5F8C-A554-07F3AE302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C19A4C2-AE2A-98DB-71D6-F20B2205F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96E13-68AA-4B1E-9867-62AA8ABBF6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2626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9D3484-A487-70FF-89EF-C9CB5EA49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9E9E46-D2CB-96D6-7DE3-A5A719636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7A0B94D-F76D-9963-BA51-4F2DF42F2F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07517E-470A-13D6-9F59-8780C40CE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6C2D4-1F90-496D-A9DF-C8D9F86A9026}" type="datetimeFigureOut">
              <a:rPr lang="es-ES" smtClean="0"/>
              <a:t>27/03/2026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2DA929F-355B-D35E-D2E1-DEAD256BC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3D752B6-4CDB-6D3B-3FBD-5C33F96F6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96E13-68AA-4B1E-9867-62AA8ABBF6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1529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EAE606-1D02-0164-8F98-32788DFA0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B842A4C-EC07-26A7-BF50-C6EB8A681E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4E07FC7-3EA7-CFC4-4D65-5A64733D4C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F6A9A43-1A67-4D0D-0F20-6B7874DC8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6C2D4-1F90-496D-A9DF-C8D9F86A9026}" type="datetimeFigureOut">
              <a:rPr lang="es-ES" smtClean="0"/>
              <a:t>27/03/2026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8B98BF-B39F-8C29-4246-8C1B9C6AE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7CDA77F-671F-1EDD-BD91-1166A2DDB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96E13-68AA-4B1E-9867-62AA8ABBF6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9423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4F5E2C7-7690-AA4F-7EA7-34A44A526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8C49DDC-F4D2-510F-B78D-E4B5F282C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2073D3D-CD32-DE25-7AD8-3E65A150C8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C6C2D4-1F90-496D-A9DF-C8D9F86A9026}" type="datetimeFigureOut">
              <a:rPr lang="es-ES" smtClean="0"/>
              <a:t>27/03/2026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4B5846-BA43-E584-FD6A-25E5C870E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3E868E3-3978-B0C9-BD49-9BEE830EEF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496E13-68AA-4B1E-9867-62AA8ABBF6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8092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0FD8D8F9-33C6-DF43-A875-95CDE3FCDF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79899"/>
            <a:ext cx="9144000" cy="3098064"/>
          </a:xfrm>
        </p:spPr>
        <p:txBody>
          <a:bodyPr>
            <a:noAutofit/>
          </a:bodyPr>
          <a:lstStyle/>
          <a:p>
            <a:r>
              <a:rPr lang="es-ES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25 CONGRESO DE LA UPAEP</a:t>
            </a:r>
          </a:p>
          <a:p>
            <a:r>
              <a:rPr lang="es-ES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CASCAIS, 13 ABRIL 2026</a:t>
            </a:r>
          </a:p>
          <a:p>
            <a:endParaRPr lang="es-ES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s-ES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PRESENTACIÓN DE LA REAL ACADEMIA HISPÁNICA DE FILATELIA E HISTORIA POSTAL</a:t>
            </a:r>
          </a:p>
        </p:txBody>
      </p:sp>
      <p:pic>
        <p:nvPicPr>
          <p:cNvPr id="5" name="Imagen 4" descr="Icono&#10;&#10;El contenido generado por IA puede ser incorrecto.">
            <a:extLst>
              <a:ext uri="{FF2B5EF4-FFF2-40B4-BE49-F238E27FC236}">
                <a16:creationId xmlns:a16="http://schemas.microsoft.com/office/drawing/2014/main" id="{17DB9679-E788-04F1-5790-C1155651C5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190" y="744574"/>
            <a:ext cx="1834383" cy="1482181"/>
          </a:xfrm>
          <a:prstGeom prst="rect">
            <a:avLst/>
          </a:prstGeom>
        </p:spPr>
      </p:pic>
      <p:pic>
        <p:nvPicPr>
          <p:cNvPr id="7" name="Imagen 6" descr="Logotipo&#10;&#10;El contenido generado por IA puede ser incorrecto.">
            <a:extLst>
              <a:ext uri="{FF2B5EF4-FFF2-40B4-BE49-F238E27FC236}">
                <a16:creationId xmlns:a16="http://schemas.microsoft.com/office/drawing/2014/main" id="{FAE6F2B3-EAA4-371A-16D9-8ADB64902C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576" y="277874"/>
            <a:ext cx="1582524" cy="225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3754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9F984-3C54-8584-9D6D-D9EB796FE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1750D11-7BE8-1E6A-5201-F3354BAF92C5}"/>
              </a:ext>
            </a:extLst>
          </p:cNvPr>
          <p:cNvSpPr txBox="1"/>
          <p:nvPr/>
        </p:nvSpPr>
        <p:spPr>
          <a:xfrm>
            <a:off x="594189" y="2013586"/>
            <a:ext cx="11003622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PUBLICACIONES – DISCURSOS DE INGRESO</a:t>
            </a:r>
          </a:p>
          <a:p>
            <a:pPr algn="ctr"/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Además de la ya referida publicación periódica ACADEMVS, órgano oficial de la RAHFHP, existen otros tipos de publicaciones, comenzando por los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Discursos de Ingreso, que constituyen el trabajo de los Académicos Electos para consolidar su nombramiento como Académicos de Número.</a:t>
            </a:r>
          </a:p>
          <a:p>
            <a:pPr algn="just"/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algn="just"/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 día de hoy se han celebrado un total de 94 discursos de ingreso.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882D0CCF-8B14-2AEB-6948-B4362D783B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04" y="280560"/>
            <a:ext cx="1234611" cy="997565"/>
          </a:xfrm>
          <a:prstGeom prst="rect">
            <a:avLst/>
          </a:prstGeom>
        </p:spPr>
      </p:pic>
      <p:pic>
        <p:nvPicPr>
          <p:cNvPr id="5" name="Imagen 4" descr="Logotipo&#10;&#10;El contenido generado por IA puede ser incorrecto.">
            <a:extLst>
              <a:ext uri="{FF2B5EF4-FFF2-40B4-BE49-F238E27FC236}">
                <a16:creationId xmlns:a16="http://schemas.microsoft.com/office/drawing/2014/main" id="{397BE210-157C-8BDB-DAB3-0A04C79825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1765" y="85772"/>
            <a:ext cx="1073626" cy="152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8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911C5-4A6C-DB73-9FFC-E21DCAAB7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3156C14-1CE7-25EC-425F-6117B3BF7BED}"/>
              </a:ext>
            </a:extLst>
          </p:cNvPr>
          <p:cNvSpPr txBox="1"/>
          <p:nvPr/>
        </p:nvSpPr>
        <p:spPr>
          <a:xfrm>
            <a:off x="594189" y="1767828"/>
            <a:ext cx="11003622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PUBLICACIONES – BIBLIOTECA ESPECIALIZADA</a:t>
            </a:r>
          </a:p>
          <a:p>
            <a:pPr algn="ctr"/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el año </a:t>
            </a:r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2017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 habilitó una nueva sección en el área de las publicaciones, la Biblioteca Especializada, dedicada a trabajos de investigación de los académicos de carácter innovador.</a:t>
            </a:r>
          </a:p>
          <a:p>
            <a:pPr algn="just"/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Actualmente la serie comprende un total de 15 volúmenes publicados.</a:t>
            </a:r>
          </a:p>
          <a:p>
            <a:pPr algn="just"/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Adicionalmente, existe una publicación específica en formato enciclopedia sobre el correo aéreo relacionado con España, de la que se han publicado hasta el momento 5 tomos.</a:t>
            </a:r>
          </a:p>
        </p:txBody>
      </p:sp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CBF21D99-2B61-9A5C-62D4-F31102A669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04" y="280560"/>
            <a:ext cx="1234611" cy="997565"/>
          </a:xfrm>
          <a:prstGeom prst="rect">
            <a:avLst/>
          </a:prstGeom>
        </p:spPr>
      </p:pic>
      <p:pic>
        <p:nvPicPr>
          <p:cNvPr id="5" name="Imagen 4" descr="Logotipo&#10;&#10;El contenido generado por IA puede ser incorrecto.">
            <a:extLst>
              <a:ext uri="{FF2B5EF4-FFF2-40B4-BE49-F238E27FC236}">
                <a16:creationId xmlns:a16="http://schemas.microsoft.com/office/drawing/2014/main" id="{2E3FBE56-16BF-8933-2187-03C3CF10E6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1765" y="85772"/>
            <a:ext cx="1073626" cy="152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967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FB329-339D-7098-C92C-AF0F98FBA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9A09D2A-9B63-A29C-0C31-0E3AE1A2DB82}"/>
              </a:ext>
            </a:extLst>
          </p:cNvPr>
          <p:cNvSpPr txBox="1"/>
          <p:nvPr/>
        </p:nvSpPr>
        <p:spPr>
          <a:xfrm>
            <a:off x="594189" y="1973312"/>
            <a:ext cx="11003622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PUBLICACIONES – ARTÍCULOS DE DIVULGACIÓN ACADÉMICA</a:t>
            </a:r>
          </a:p>
          <a:p>
            <a:pPr algn="ctr"/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el año </a:t>
            </a:r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2024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 habilitó una sección de publicaciones en formato digital pensada para recoger artículos de divulgación académica, con variadas temáticas de interés general.</a:t>
            </a:r>
          </a:p>
          <a:p>
            <a:pPr algn="just"/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día de hoy esta sección recoge un total de 4 artículos, con el objetivo de incrementar de forma sustancial sus contenidos en breve plazo.</a:t>
            </a:r>
          </a:p>
        </p:txBody>
      </p:sp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D3A8F93B-449D-CCB3-E02F-4D054C212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04" y="280560"/>
            <a:ext cx="1234611" cy="997565"/>
          </a:xfrm>
          <a:prstGeom prst="rect">
            <a:avLst/>
          </a:prstGeom>
        </p:spPr>
      </p:pic>
      <p:pic>
        <p:nvPicPr>
          <p:cNvPr id="5" name="Imagen 4" descr="Logotipo&#10;&#10;El contenido generado por IA puede ser incorrecto.">
            <a:extLst>
              <a:ext uri="{FF2B5EF4-FFF2-40B4-BE49-F238E27FC236}">
                <a16:creationId xmlns:a16="http://schemas.microsoft.com/office/drawing/2014/main" id="{B5F8A9E3-F394-9106-A584-EDC8ADC089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1765" y="85772"/>
            <a:ext cx="1073626" cy="152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146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D0C46-0B52-B358-8074-74AE05214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899FA2A-5A14-6E0D-2BA3-E2C57492EA5E}"/>
              </a:ext>
            </a:extLst>
          </p:cNvPr>
          <p:cNvSpPr txBox="1"/>
          <p:nvPr/>
        </p:nvSpPr>
        <p:spPr>
          <a:xfrm>
            <a:off x="594189" y="1314461"/>
            <a:ext cx="1100362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SESIONES ACADÉMICAS</a:t>
            </a:r>
          </a:p>
          <a:p>
            <a:pPr algn="ctr"/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En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2022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 institucionalizaron las sesiones académicas, que se celebran de forma regular.</a:t>
            </a:r>
          </a:p>
          <a:p>
            <a:pPr algn="just"/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Consisten en 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una serie de conferencias impartidas por Académicos y personalidades de Academias y Asociaciones de gran renombre de diferentes países y con temáticas novedosas.</a:t>
            </a:r>
          </a:p>
          <a:p>
            <a:pPr algn="just"/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Cada año tiene lugar una Sesión Académica ordinaria en el Museo de la Casa de la Moneda en Madrid.</a:t>
            </a:r>
          </a:p>
          <a:p>
            <a:pPr algn="just"/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algn="just"/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Adicionalmente, se celebran sesiones académicas extraordinarias en distintos lugares y contextos.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43779CF1-E4F0-E382-46F0-00A73483B7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04" y="280560"/>
            <a:ext cx="1234611" cy="997565"/>
          </a:xfrm>
          <a:prstGeom prst="rect">
            <a:avLst/>
          </a:prstGeom>
        </p:spPr>
      </p:pic>
      <p:pic>
        <p:nvPicPr>
          <p:cNvPr id="5" name="Imagen 4" descr="Logotipo&#10;&#10;El contenido generado por IA puede ser incorrecto.">
            <a:extLst>
              <a:ext uri="{FF2B5EF4-FFF2-40B4-BE49-F238E27FC236}">
                <a16:creationId xmlns:a16="http://schemas.microsoft.com/office/drawing/2014/main" id="{7F071A05-F340-708B-EB3A-DA198B719F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1765" y="85772"/>
            <a:ext cx="1073626" cy="152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6245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70413-1D88-041A-575C-1365970DE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0162932-D61D-82F8-24F1-3BAB71BD3630}"/>
              </a:ext>
            </a:extLst>
          </p:cNvPr>
          <p:cNvSpPr txBox="1"/>
          <p:nvPr/>
        </p:nvSpPr>
        <p:spPr>
          <a:xfrm>
            <a:off x="433204" y="1356860"/>
            <a:ext cx="11269061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SESIONES ACADÉMICAS</a:t>
            </a:r>
          </a:p>
          <a:p>
            <a:pPr algn="ctr"/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 fecha de hoy se han celebrado un total de 10 sesiones académicas desde su institucionalización en 2022:</a:t>
            </a:r>
          </a:p>
          <a:p>
            <a:pPr algn="just"/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algn="just"/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	- 4 sesiones anuales ordinarias en Madrid (2022, 2023, 2024, 2025).</a:t>
            </a:r>
          </a:p>
          <a:p>
            <a:pPr algn="just"/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	- 1 sesión virtual online (2023).</a:t>
            </a:r>
          </a:p>
          <a:p>
            <a:pPr algn="just"/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	- 1 sesión extraordinaria en el Museo Naval de Madrid (2024).</a:t>
            </a:r>
          </a:p>
          <a:p>
            <a:pPr algn="just"/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	- 2 sesiones extraordinarias en Uruguay, la primera en Montevideo 	(2023) y la segunda, en colaboración con la UPAEP, en Punta del Este 	(2025).</a:t>
            </a:r>
          </a:p>
          <a:p>
            <a:pPr algn="just"/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	- 2 sesiones en el marco de las EXFILNA (Teruel 2023, Cádiz 2025).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B9A1B072-B342-A98F-8344-39E2460311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04" y="280560"/>
            <a:ext cx="1234611" cy="997565"/>
          </a:xfrm>
          <a:prstGeom prst="rect">
            <a:avLst/>
          </a:prstGeom>
        </p:spPr>
      </p:pic>
      <p:pic>
        <p:nvPicPr>
          <p:cNvPr id="5" name="Imagen 4" descr="Logotipo&#10;&#10;El contenido generado por IA puede ser incorrecto.">
            <a:extLst>
              <a:ext uri="{FF2B5EF4-FFF2-40B4-BE49-F238E27FC236}">
                <a16:creationId xmlns:a16="http://schemas.microsoft.com/office/drawing/2014/main" id="{9C8CA02A-B8BC-8444-413B-4E1415F1AB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1765" y="85772"/>
            <a:ext cx="1073626" cy="152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919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D8DEF-7204-4F20-A688-7D0576885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578DECC-71EF-6BDA-C84A-F747B503F67A}"/>
              </a:ext>
            </a:extLst>
          </p:cNvPr>
          <p:cNvSpPr txBox="1"/>
          <p:nvPr/>
        </p:nvSpPr>
        <p:spPr>
          <a:xfrm>
            <a:off x="594189" y="1921267"/>
            <a:ext cx="1100362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MIEMBROS POR CLASE</a:t>
            </a:r>
          </a:p>
          <a:p>
            <a:pPr algn="ctr"/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la actualidad la RAHFHP cuenta con un total de 106 académicos</a:t>
            </a:r>
          </a:p>
          <a:p>
            <a:pPr algn="just"/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2" algn="just"/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- 44 Académicos de Número</a:t>
            </a:r>
          </a:p>
          <a:p>
            <a:pPr lvl="2" algn="just"/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- 4 Académicos Electos</a:t>
            </a:r>
          </a:p>
          <a:p>
            <a:pPr lvl="2" algn="just"/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- 54 Académicos Correspondientes</a:t>
            </a:r>
          </a:p>
          <a:p>
            <a:pPr lvl="2" algn="just"/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- 3 Académicos de Honor</a:t>
            </a:r>
          </a:p>
          <a:p>
            <a:pPr lvl="2" algn="just"/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		- 1 Académico Emérito</a:t>
            </a:r>
          </a:p>
          <a:p>
            <a:pPr marL="0" lvl="2" algn="just"/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82317C92-6D05-2824-5DB0-2A24D0AA0E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71" y="321657"/>
            <a:ext cx="1234611" cy="997565"/>
          </a:xfrm>
          <a:prstGeom prst="rect">
            <a:avLst/>
          </a:prstGeom>
        </p:spPr>
      </p:pic>
      <p:pic>
        <p:nvPicPr>
          <p:cNvPr id="5" name="Imagen 4" descr="Logotipo&#10;&#10;El contenido generado por IA puede ser incorrecto.">
            <a:extLst>
              <a:ext uri="{FF2B5EF4-FFF2-40B4-BE49-F238E27FC236}">
                <a16:creationId xmlns:a16="http://schemas.microsoft.com/office/drawing/2014/main" id="{94D47083-67F3-3715-1BA5-CB49947DB6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431" y="106319"/>
            <a:ext cx="1095293" cy="1558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7834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95AAE-23F5-9D3C-6131-802DFFC40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EC5F88A-5AB7-F919-6799-C75F3B8D79D9}"/>
              </a:ext>
            </a:extLst>
          </p:cNvPr>
          <p:cNvSpPr txBox="1"/>
          <p:nvPr/>
        </p:nvSpPr>
        <p:spPr>
          <a:xfrm>
            <a:off x="594189" y="1484248"/>
            <a:ext cx="11003622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OBJETIVOS DEL ACUERDO RAHFHP - UPAEP</a:t>
            </a:r>
          </a:p>
          <a:p>
            <a:pPr algn="just"/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/>
            <a:r>
              <a:rPr lang="es-EC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s-EC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La p</a:t>
            </a:r>
            <a:r>
              <a:rPr lang="es-EC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romoción de actividades tendentes a la divulgación de la Filatelia y la Historia Postal bajo cualquiera de sus múl­tiples facetas: histórica, técnica, jurídica, administrativa, económica, social, lúdica, artística, etc.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C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/>
            <a:r>
              <a:rPr lang="es-EC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s-EC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s-EC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 desarrollo y fortalecimiento de valores como el diálogo, la cooperación y el trabajo conjunto en el marco de la gestión y las relaciones internacionales. 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C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/>
            <a:r>
              <a:rPr lang="es-EC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s-EC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s-EC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Cualquier otro ámbito de cooperación identificado por las partes como de mutuo interés.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22660BF4-C424-8B73-26D1-66C4667B63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82" y="301109"/>
            <a:ext cx="1265433" cy="1022469"/>
          </a:xfrm>
          <a:prstGeom prst="rect">
            <a:avLst/>
          </a:prstGeom>
        </p:spPr>
      </p:pic>
      <p:pic>
        <p:nvPicPr>
          <p:cNvPr id="5" name="Imagen 4" descr="Logotipo&#10;&#10;El contenido generado por IA puede ser incorrecto.">
            <a:extLst>
              <a:ext uri="{FF2B5EF4-FFF2-40B4-BE49-F238E27FC236}">
                <a16:creationId xmlns:a16="http://schemas.microsoft.com/office/drawing/2014/main" id="{752DEF60-003D-886A-01C0-8B4459BA85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1765" y="122310"/>
            <a:ext cx="1073626" cy="152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7242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510D3-1DB8-F9A2-B9DC-E60C7A355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32C067A-1FF5-5CD0-C6D8-172DC5CA6791}"/>
              </a:ext>
            </a:extLst>
          </p:cNvPr>
          <p:cNvSpPr txBox="1"/>
          <p:nvPr/>
        </p:nvSpPr>
        <p:spPr>
          <a:xfrm>
            <a:off x="594189" y="1484248"/>
            <a:ext cx="11003622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MECANISMOS DE COOPERACIÓN RAHFHP - UPAEP</a:t>
            </a:r>
          </a:p>
          <a:p>
            <a:pPr algn="just"/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/>
            <a:r>
              <a:rPr lang="es-EC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s-EC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I</a:t>
            </a:r>
            <a:r>
              <a:rPr lang="es-EC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ntercambio de conocimientos para las actividades que se puedan llevar a cabo.</a:t>
            </a:r>
          </a:p>
          <a:p>
            <a:pPr lvl="0" algn="just"/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C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s-EC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O</a:t>
            </a:r>
            <a:r>
              <a:rPr lang="es-EC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rganización conjunta de actividades en áreas de interés común: congresos, seminarios, simposios, sesiones de conferencias, exposiciones.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/>
            <a:r>
              <a:rPr lang="es-EC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s-EC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F</a:t>
            </a:r>
            <a:r>
              <a:rPr lang="es-EC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acilitar el acceso transversal a la información entre las dos organizaciones, como es el caso de enlaces recíprocos en las respectivas páginas web.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651B5381-B48D-E7EB-79D4-8D8448AF73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82" y="301109"/>
            <a:ext cx="1265433" cy="1022469"/>
          </a:xfrm>
          <a:prstGeom prst="rect">
            <a:avLst/>
          </a:prstGeom>
        </p:spPr>
      </p:pic>
      <p:pic>
        <p:nvPicPr>
          <p:cNvPr id="5" name="Imagen 4" descr="Logotipo&#10;&#10;El contenido generado por IA puede ser incorrecto.">
            <a:extLst>
              <a:ext uri="{FF2B5EF4-FFF2-40B4-BE49-F238E27FC236}">
                <a16:creationId xmlns:a16="http://schemas.microsoft.com/office/drawing/2014/main" id="{12D58A12-C45D-C2D3-D65B-5F658E08CD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1765" y="122310"/>
            <a:ext cx="1073626" cy="152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5105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3AA90C-ACB3-6776-8476-6F48FB677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B77A5CC-2C48-BF8D-3007-E00A0B6873BB}"/>
              </a:ext>
            </a:extLst>
          </p:cNvPr>
          <p:cNvSpPr txBox="1"/>
          <p:nvPr/>
        </p:nvSpPr>
        <p:spPr>
          <a:xfrm>
            <a:off x="594189" y="1257267"/>
            <a:ext cx="11003622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ÁREAS DE COLABORACIÓN FUTURA RAHFHP - UPAEP</a:t>
            </a:r>
          </a:p>
          <a:p>
            <a:pPr algn="ctr"/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Dentro del amplio abanico de posibilidades de desarrollo del acuerdo, tenemos en mente impulsar las siguientes líneas de trabajo:</a:t>
            </a:r>
          </a:p>
          <a:p>
            <a:pPr algn="just"/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Potenciar el acceso online a las publicaciones de la RAHFHP.</a:t>
            </a:r>
          </a:p>
          <a:p>
            <a:pPr algn="just"/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algn="just"/>
            <a:r>
              <a:rPr lang="es-E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Plantear la habilitación de un vínculo para el acceso </a:t>
            </a:r>
            <a:r>
              <a:rPr lang="es-ES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 archivo histórico 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actas de los Congresos de la UPAEP y a sus reglamentos derivados.</a:t>
            </a:r>
          </a:p>
          <a:p>
            <a:pPr algn="just"/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/>
            <a:r>
              <a:rPr lang="es-E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Ofrecer la participación de observadores de la UPAEP en las Sesiones Académicas de la RAHFHP.</a:t>
            </a:r>
          </a:p>
          <a:p>
            <a:pPr lvl="0" algn="just"/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lvl="0" algn="just"/>
            <a:r>
              <a:rPr lang="es-E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Consolidar la participación y el asesoramiento de la RAHFHP en los Congresos y otros eventos organizados por la UPAEP.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C24B5131-EDC8-2B3E-4DE9-BC47335509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82" y="301109"/>
            <a:ext cx="1265433" cy="1022469"/>
          </a:xfrm>
          <a:prstGeom prst="rect">
            <a:avLst/>
          </a:prstGeom>
        </p:spPr>
      </p:pic>
      <p:pic>
        <p:nvPicPr>
          <p:cNvPr id="5" name="Imagen 4" descr="Logotipo&#10;&#10;El contenido generado por IA puede ser incorrecto.">
            <a:extLst>
              <a:ext uri="{FF2B5EF4-FFF2-40B4-BE49-F238E27FC236}">
                <a16:creationId xmlns:a16="http://schemas.microsoft.com/office/drawing/2014/main" id="{D5DFC6BA-6708-73E8-3E53-9F4E0EE05D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1765" y="122310"/>
            <a:ext cx="1073626" cy="152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8728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CF1B8-A5B7-A6ED-BE0D-D6A967953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0989810-B672-06BD-E8EA-6BB5C90F67D0}"/>
              </a:ext>
            </a:extLst>
          </p:cNvPr>
          <p:cNvSpPr txBox="1"/>
          <p:nvPr/>
        </p:nvSpPr>
        <p:spPr>
          <a:xfrm>
            <a:off x="1189234" y="2833879"/>
            <a:ext cx="981353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MUCHAS GRACIAS POR SU ATENCIÓN</a:t>
            </a:r>
            <a:endParaRPr lang="es-ES" sz="4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6CB2C0B6-B8BB-7AD0-8465-8113B67235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82" y="301109"/>
            <a:ext cx="1265433" cy="1022469"/>
          </a:xfrm>
          <a:prstGeom prst="rect">
            <a:avLst/>
          </a:prstGeom>
        </p:spPr>
      </p:pic>
      <p:pic>
        <p:nvPicPr>
          <p:cNvPr id="5" name="Imagen 4" descr="Logotipo&#10;&#10;El contenido generado por IA puede ser incorrecto.">
            <a:extLst>
              <a:ext uri="{FF2B5EF4-FFF2-40B4-BE49-F238E27FC236}">
                <a16:creationId xmlns:a16="http://schemas.microsoft.com/office/drawing/2014/main" id="{827E054C-4551-5214-8431-BDC716C8BF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1765" y="122310"/>
            <a:ext cx="1073626" cy="152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440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BF1F2BE-D2B1-CAFD-6321-256EC46C43AE}"/>
              </a:ext>
            </a:extLst>
          </p:cNvPr>
          <p:cNvSpPr txBox="1"/>
          <p:nvPr/>
        </p:nvSpPr>
        <p:spPr>
          <a:xfrm>
            <a:off x="594189" y="1531271"/>
            <a:ext cx="11003622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HITOS PRECURSORES DE LA ACADEMIA HISPÁNICA DE FILATELIA</a:t>
            </a:r>
          </a:p>
          <a:p>
            <a:pPr algn="ctr"/>
            <a:endParaRPr lang="es-ES" sz="14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1930</a:t>
            </a:r>
            <a:r>
              <a:rPr lang="es-ES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La idea que inspiró la creación de una Academia de Filatelia en España surgió en el II Congreso Filatélico Nacional, celebrado en Barcelona.</a:t>
            </a:r>
          </a:p>
          <a:p>
            <a:pPr algn="just"/>
            <a:endParaRPr lang="es-ES" sz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1950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En el III Congreso Nacional de Filatelia, se designa una comisión gestora al efecto.</a:t>
            </a:r>
          </a:p>
          <a:p>
            <a:pPr algn="just"/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1954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Se aprueban los primeros estatutos y el reglamento correspondiente.</a:t>
            </a:r>
          </a:p>
          <a:p>
            <a:pPr algn="just"/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1960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Se constituye la Asociación Hispánica de Publicistas Filatélicos y Numismáticos (AHPFN).</a:t>
            </a:r>
          </a:p>
        </p:txBody>
      </p:sp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916B3BC8-2ED6-75BA-C4B4-7E4136BEF6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32" y="301901"/>
            <a:ext cx="1265433" cy="1022469"/>
          </a:xfrm>
          <a:prstGeom prst="rect">
            <a:avLst/>
          </a:prstGeom>
        </p:spPr>
      </p:pic>
      <p:pic>
        <p:nvPicPr>
          <p:cNvPr id="5" name="Imagen 4" descr="Logotipo&#10;&#10;El contenido generado por IA puede ser incorrecto.">
            <a:extLst>
              <a:ext uri="{FF2B5EF4-FFF2-40B4-BE49-F238E27FC236}">
                <a16:creationId xmlns:a16="http://schemas.microsoft.com/office/drawing/2014/main" id="{3078FCFB-9434-6CA0-55A9-F61461B3A5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1155" y="107632"/>
            <a:ext cx="1067058" cy="15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977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5C1D8-D91F-F6ED-6ED3-A38605490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45CA2736-817F-B8F7-E4EC-D127B59AF5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38" y="154733"/>
            <a:ext cx="1172967" cy="947757"/>
          </a:xfrm>
          <a:prstGeom prst="rect">
            <a:avLst/>
          </a:prstGeom>
        </p:spPr>
      </p:pic>
      <p:pic>
        <p:nvPicPr>
          <p:cNvPr id="5" name="Imagen 4" descr="Logotipo&#10;&#10;El contenido generado por IA puede ser incorrecto.">
            <a:extLst>
              <a:ext uri="{FF2B5EF4-FFF2-40B4-BE49-F238E27FC236}">
                <a16:creationId xmlns:a16="http://schemas.microsoft.com/office/drawing/2014/main" id="{F5499E6B-0BC8-7B03-264B-9F25A38BEB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7044" y="154733"/>
            <a:ext cx="1029433" cy="146440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963FE6A-D979-B9FC-2348-D295FC064C9C}"/>
              </a:ext>
            </a:extLst>
          </p:cNvPr>
          <p:cNvSpPr txBox="1"/>
          <p:nvPr/>
        </p:nvSpPr>
        <p:spPr>
          <a:xfrm>
            <a:off x="567223" y="1536944"/>
            <a:ext cx="11057554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CRONOLOGÍA FUNDACIONAL DE LA ACADEMIA HISPÁNICA DE FILATELIA</a:t>
            </a:r>
          </a:p>
          <a:p>
            <a:pPr algn="ctr"/>
            <a:endParaRPr lang="es-ES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1973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La AHPFN redacta un documento para promover la creación de la Academia Hispánica de las Artes, Letras y Ciencias Filatélicas.</a:t>
            </a:r>
          </a:p>
          <a:p>
            <a:pPr algn="just"/>
            <a:endParaRPr lang="es-ES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1976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Se redactan los estatutos constituyentes.</a:t>
            </a:r>
          </a:p>
          <a:p>
            <a:pPr algn="just"/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1977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Se inscribe en Barcelona la “Academia Hispánica de Filatelia”, figurando entre sus fines “</a:t>
            </a:r>
            <a:r>
              <a:rPr lang="es-ES" sz="2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 estudio y difusión de la filatelia en toda su extensión y en todo lo que a ella se refiere, pero dedicando todo su interés a los sellos de España, los que utilizaron sus dependencias postales tanto en África como en América (Puerto Rico y Cuba) y Filipinas, así como los del Principado de Andorra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1474337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D858E-EC0E-7775-A4F9-CF7657443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25625A58-631D-9E31-A948-B1E16D258C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09" y="228737"/>
            <a:ext cx="1244885" cy="1005867"/>
          </a:xfrm>
          <a:prstGeom prst="rect">
            <a:avLst/>
          </a:prstGeom>
        </p:spPr>
      </p:pic>
      <p:pic>
        <p:nvPicPr>
          <p:cNvPr id="5" name="Imagen 4" descr="Logotipo&#10;&#10;El contenido generado por IA puede ser incorrecto.">
            <a:extLst>
              <a:ext uri="{FF2B5EF4-FFF2-40B4-BE49-F238E27FC236}">
                <a16:creationId xmlns:a16="http://schemas.microsoft.com/office/drawing/2014/main" id="{9C234C6B-FB23-A1B8-80F0-46AFE755C4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1761" y="85771"/>
            <a:ext cx="1138628" cy="161973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7C7E733-A655-0570-4BAA-51D9B22625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496" y="3189415"/>
            <a:ext cx="2667000" cy="294322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27AC2CB-DF30-6F7A-2EC1-50317FBEEFC5}"/>
              </a:ext>
            </a:extLst>
          </p:cNvPr>
          <p:cNvSpPr txBox="1"/>
          <p:nvPr/>
        </p:nvSpPr>
        <p:spPr>
          <a:xfrm>
            <a:off x="535814" y="1234604"/>
            <a:ext cx="1112036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CONSTITUCIÓN DE LA ACADEMIA HISPÁNICA DE FILATELIA</a:t>
            </a:r>
          </a:p>
          <a:p>
            <a:pPr algn="just"/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1978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Se celebra en Madrid la sesión constitutiva de la Academia Hispánica de Filatelia, eligiendo la primera junta de gobierno y tomando posesión sus 17 miembros fundadores.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ED6DC6B-8C41-22D2-A176-332D35A0833F}"/>
              </a:ext>
            </a:extLst>
          </p:cNvPr>
          <p:cNvSpPr txBox="1"/>
          <p:nvPr/>
        </p:nvSpPr>
        <p:spPr>
          <a:xfrm>
            <a:off x="3043494" y="6249516"/>
            <a:ext cx="61050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Escudo fundacional de la Academia Hispánica de Filatelia</a:t>
            </a:r>
          </a:p>
        </p:txBody>
      </p:sp>
    </p:spTree>
    <p:extLst>
      <p:ext uri="{BB962C8B-B14F-4D97-AF65-F5344CB8AC3E}">
        <p14:creationId xmlns:p14="http://schemas.microsoft.com/office/powerpoint/2010/main" val="622925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B4228-873F-036B-C793-D8F3576C9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ABE6E17-2FEF-ED12-4C4E-F6553B00E15D}"/>
              </a:ext>
            </a:extLst>
          </p:cNvPr>
          <p:cNvSpPr txBox="1"/>
          <p:nvPr/>
        </p:nvSpPr>
        <p:spPr>
          <a:xfrm>
            <a:off x="575352" y="1783957"/>
            <a:ext cx="5006923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ACADEMVS</a:t>
            </a:r>
          </a:p>
          <a:p>
            <a:pPr algn="ctr"/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octubre de 2000 ve la luz el primer número de la publicación ACADEMVS, órgano oficial de expresión de la Academia.</a:t>
            </a:r>
            <a:endParaRPr lang="es-ES" sz="2800" dirty="0"/>
          </a:p>
        </p:txBody>
      </p:sp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1702B262-6A4A-02DB-BEB0-5415C3417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38" y="164386"/>
            <a:ext cx="1265433" cy="1022469"/>
          </a:xfrm>
          <a:prstGeom prst="rect">
            <a:avLst/>
          </a:prstGeom>
        </p:spPr>
      </p:pic>
      <p:pic>
        <p:nvPicPr>
          <p:cNvPr id="5" name="Imagen 4" descr="Logotipo&#10;&#10;El contenido generado por IA puede ser incorrecto.">
            <a:extLst>
              <a:ext uri="{FF2B5EF4-FFF2-40B4-BE49-F238E27FC236}">
                <a16:creationId xmlns:a16="http://schemas.microsoft.com/office/drawing/2014/main" id="{14EA8E3A-601A-851A-C9EF-2B535FDB4F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9924" y="164386"/>
            <a:ext cx="1084228" cy="1542353"/>
          </a:xfrm>
          <a:prstGeom prst="rect">
            <a:avLst/>
          </a:prstGeom>
        </p:spPr>
      </p:pic>
      <p:pic>
        <p:nvPicPr>
          <p:cNvPr id="6" name="Imagen 5" descr="Texto, Carta&#10;&#10;El contenido generado por IA puede ser incorrecto.">
            <a:extLst>
              <a:ext uri="{FF2B5EF4-FFF2-40B4-BE49-F238E27FC236}">
                <a16:creationId xmlns:a16="http://schemas.microsoft.com/office/drawing/2014/main" id="{98B16625-03D6-1B30-452E-1277E6390D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332" y="348588"/>
            <a:ext cx="4459745" cy="6160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544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0CFE5-9405-8C4B-A45F-A0B53DA5F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CE67AFB-6BF7-53DD-B096-726DCBF1CD57}"/>
              </a:ext>
            </a:extLst>
          </p:cNvPr>
          <p:cNvSpPr txBox="1"/>
          <p:nvPr/>
        </p:nvSpPr>
        <p:spPr>
          <a:xfrm>
            <a:off x="347610" y="1159947"/>
            <a:ext cx="5251806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25 ANIVERSARIO</a:t>
            </a:r>
          </a:p>
          <a:p>
            <a:pPr algn="ctr"/>
            <a:endParaRPr lang="es-ES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Correos dedica a la Academia en 2003 un sello conmemorativo del 25 aniversario de su creación, reproduciendo su emblema, motivo que ocupa la portada del ACADEMVS de junio de ese año.</a:t>
            </a:r>
          </a:p>
        </p:txBody>
      </p:sp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4E5CAAF1-5AE9-4FA0-E0C3-5B9C222C11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10" y="183482"/>
            <a:ext cx="1310222" cy="1058659"/>
          </a:xfrm>
          <a:prstGeom prst="rect">
            <a:avLst/>
          </a:prstGeom>
        </p:spPr>
      </p:pic>
      <p:pic>
        <p:nvPicPr>
          <p:cNvPr id="5" name="Imagen 4" descr="Logotipo&#10;&#10;El contenido generado por IA puede ser incorrecto.">
            <a:extLst>
              <a:ext uri="{FF2B5EF4-FFF2-40B4-BE49-F238E27FC236}">
                <a16:creationId xmlns:a16="http://schemas.microsoft.com/office/drawing/2014/main" id="{F207ECB3-2185-D7DA-59CA-A0F87E9F92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5829" y="85772"/>
            <a:ext cx="1066403" cy="1516997"/>
          </a:xfrm>
          <a:prstGeom prst="rect">
            <a:avLst/>
          </a:prstGeom>
        </p:spPr>
      </p:pic>
      <p:pic>
        <p:nvPicPr>
          <p:cNvPr id="6" name="Imagen 5" descr="Imagen que contiene Diagrama&#10;&#10;El contenido generado por IA puede ser incorrecto.">
            <a:extLst>
              <a:ext uri="{FF2B5EF4-FFF2-40B4-BE49-F238E27FC236}">
                <a16:creationId xmlns:a16="http://schemas.microsoft.com/office/drawing/2014/main" id="{9684AF61-6471-AF1F-5EED-A2B41B889E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833" y="4565580"/>
            <a:ext cx="2957360" cy="2108937"/>
          </a:xfrm>
          <a:prstGeom prst="rect">
            <a:avLst/>
          </a:prstGeom>
        </p:spPr>
      </p:pic>
      <p:pic>
        <p:nvPicPr>
          <p:cNvPr id="7" name="Imagen 6" descr="Texto, Carta&#10;&#10;El contenido generado por IA puede ser incorrecto.">
            <a:extLst>
              <a:ext uri="{FF2B5EF4-FFF2-40B4-BE49-F238E27FC236}">
                <a16:creationId xmlns:a16="http://schemas.microsoft.com/office/drawing/2014/main" id="{AB4DE18D-C840-3901-B970-2C9D20E56C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937" y="390418"/>
            <a:ext cx="4547388" cy="628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946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3C2D0A-814E-9491-BA31-F7EFEB8B6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6E13017-4E93-87F8-A434-1A84FEBDB8DE}"/>
              </a:ext>
            </a:extLst>
          </p:cNvPr>
          <p:cNvSpPr txBox="1"/>
          <p:nvPr/>
        </p:nvSpPr>
        <p:spPr>
          <a:xfrm>
            <a:off x="594189" y="1608334"/>
            <a:ext cx="1100362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REAL ACADEMIA HISPÁNICA DE FILATELIA E HISTORIA POSTAL</a:t>
            </a:r>
          </a:p>
          <a:p>
            <a:pPr algn="ctr"/>
            <a:endParaRPr lang="es-ES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2006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SM el Rey otorga el título de “Real” a la Academia Hispánica de Filatelia.</a:t>
            </a:r>
          </a:p>
          <a:p>
            <a:pPr algn="just"/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2010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La RAHF aprueba sus nuevos estatutos.</a:t>
            </a:r>
          </a:p>
          <a:p>
            <a:pPr algn="just"/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2016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Asamblea extraordinaria de la RAHF para la reforma de sus Estatutos. El primer artículo añade a la denominación de la Real Academia Hispánica de Filatelia las palabras “e Historia Postal”. Nace la RAHFHP.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A351115F-156B-9F20-1570-253E251498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78" y="270286"/>
            <a:ext cx="1255159" cy="1014168"/>
          </a:xfrm>
          <a:prstGeom prst="rect">
            <a:avLst/>
          </a:prstGeom>
        </p:spPr>
      </p:pic>
      <p:pic>
        <p:nvPicPr>
          <p:cNvPr id="5" name="Imagen 4" descr="Logotipo&#10;&#10;El contenido generado por IA puede ser incorrecto.">
            <a:extLst>
              <a:ext uri="{FF2B5EF4-FFF2-40B4-BE49-F238E27FC236}">
                <a16:creationId xmlns:a16="http://schemas.microsoft.com/office/drawing/2014/main" id="{6A19C539-AE37-0392-A362-42BB2EC874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241" y="70789"/>
            <a:ext cx="1080848" cy="15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75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F2CD05-F612-F7F8-9B28-D2655F5C3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95D7AFC-077F-B60F-DFA6-A53C0AA72F65}"/>
              </a:ext>
            </a:extLst>
          </p:cNvPr>
          <p:cNvSpPr txBox="1"/>
          <p:nvPr/>
        </p:nvSpPr>
        <p:spPr>
          <a:xfrm>
            <a:off x="594189" y="1608334"/>
            <a:ext cx="11003622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ÓRGANOS DE GOBIERNO DE LA RAHFHP</a:t>
            </a:r>
          </a:p>
          <a:p>
            <a:pPr algn="ctr"/>
            <a:endParaRPr lang="es-E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es-ES" sz="28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Asamblea General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es el máximo órgano de gobierno, integrada por todos los académicos.</a:t>
            </a:r>
          </a:p>
          <a:p>
            <a:pPr algn="just"/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es-ES" sz="28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Junta de Gobierno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es el órgano de representación y gestión, compuesta por nueve miembros.</a:t>
            </a:r>
          </a:p>
          <a:p>
            <a:pPr algn="just"/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Las </a:t>
            </a:r>
            <a:r>
              <a:rPr lang="es-ES" sz="28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Comisiones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son órganos técnicos; actualmente existen seis: Admisión, Normativa, Publicaciones, Relaciones Externas, Sesiones y Disciplina.</a:t>
            </a:r>
          </a:p>
          <a:p>
            <a:pPr algn="just"/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Las </a:t>
            </a:r>
            <a:r>
              <a:rPr lang="es-ES" sz="28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Secciones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, que son órganos especializados para impulsar la actividad investigadora y de divulgación.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AAA1EA88-C72B-6B26-EDC2-BD6804C7BE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78" y="270286"/>
            <a:ext cx="1255159" cy="1014168"/>
          </a:xfrm>
          <a:prstGeom prst="rect">
            <a:avLst/>
          </a:prstGeom>
        </p:spPr>
      </p:pic>
      <p:pic>
        <p:nvPicPr>
          <p:cNvPr id="5" name="Imagen 4" descr="Logotipo&#10;&#10;El contenido generado por IA puede ser incorrecto.">
            <a:extLst>
              <a:ext uri="{FF2B5EF4-FFF2-40B4-BE49-F238E27FC236}">
                <a16:creationId xmlns:a16="http://schemas.microsoft.com/office/drawing/2014/main" id="{D4960EDC-C44C-DE42-B931-8FF4A9106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241" y="70789"/>
            <a:ext cx="1080848" cy="15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790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75C67-E079-75D0-C9F3-17F44F06B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A648CCD-81F3-A48B-F787-8E38A33A2C0E}"/>
              </a:ext>
            </a:extLst>
          </p:cNvPr>
          <p:cNvSpPr txBox="1"/>
          <p:nvPr/>
        </p:nvSpPr>
        <p:spPr>
          <a:xfrm>
            <a:off x="594189" y="825579"/>
            <a:ext cx="11003622" cy="603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ACUERDOS Y COLABORACIONES</a:t>
            </a:r>
          </a:p>
          <a:p>
            <a:pPr algn="ctr"/>
            <a:endParaRPr lang="es-E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1999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Primer Acuerdo de Colaboración con la Sociedad Estatal Correos y Telégrafos.</a:t>
            </a:r>
          </a:p>
          <a:p>
            <a:pPr algn="just"/>
            <a:endParaRPr lang="es-ES" sz="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2016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Convenio de Cooperación e Intercambio de Información y Conocimientos con La Academia Colombiana de Historia firmado el mes de julio en Bogotá.</a:t>
            </a:r>
          </a:p>
          <a:p>
            <a:pPr algn="just"/>
            <a:endParaRPr lang="es-ES" sz="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2020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Primer Acuerdo de Colaboración con la Real Casa de la Moneda -</a:t>
            </a:r>
          </a:p>
          <a:p>
            <a:pPr algn="just"/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Fábrica Nacional de Moneda y Timbre.</a:t>
            </a:r>
          </a:p>
          <a:p>
            <a:pPr algn="just"/>
            <a:endParaRPr lang="es-ES" sz="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2024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Acuerdo Marco de Cooperación con la Unión Postal de las Américas, España y Portugal (UPAEP) firmado el mes de abril en Madrid.</a:t>
            </a:r>
          </a:p>
          <a:p>
            <a:pPr algn="just"/>
            <a:endParaRPr lang="es-ES" sz="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2024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Convenio de Colaboración firmado con la Associazione Italiana di Storia Postale (AISP) el mes de diciembre en Milán.</a:t>
            </a:r>
          </a:p>
        </p:txBody>
      </p:sp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A231E400-4CB1-4EBF-2895-AF70E97FF2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96" y="260012"/>
            <a:ext cx="1193514" cy="964359"/>
          </a:xfrm>
          <a:prstGeom prst="rect">
            <a:avLst/>
          </a:prstGeom>
        </p:spPr>
      </p:pic>
      <p:pic>
        <p:nvPicPr>
          <p:cNvPr id="5" name="Imagen 4" descr="Logotipo&#10;&#10;El contenido generado por IA puede ser incorrecto.">
            <a:extLst>
              <a:ext uri="{FF2B5EF4-FFF2-40B4-BE49-F238E27FC236}">
                <a16:creationId xmlns:a16="http://schemas.microsoft.com/office/drawing/2014/main" id="{D8D17370-826A-1B00-BB59-E14BFDA45C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668" y="54949"/>
            <a:ext cx="1008920" cy="143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6381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847</TotalTime>
  <Words>1308</Words>
  <Application>Microsoft Office PowerPoint</Application>
  <PresentationFormat>Panorámica</PresentationFormat>
  <Paragraphs>126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4" baseType="lpstr">
      <vt:lpstr>Aptos</vt:lpstr>
      <vt:lpstr>Aptos Display</vt:lpstr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JULIAN EDUARDO CONSEJO PRIETO</dc:creator>
  <cp:lastModifiedBy>JULIAN EDUARDO CONSEJO PRIETO</cp:lastModifiedBy>
  <cp:revision>4</cp:revision>
  <dcterms:created xsi:type="dcterms:W3CDTF">2026-02-24T10:52:14Z</dcterms:created>
  <dcterms:modified xsi:type="dcterms:W3CDTF">2026-03-27T09:01:07Z</dcterms:modified>
</cp:coreProperties>
</file>